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2" r:id="rId3"/>
    <p:sldId id="257" r:id="rId4"/>
    <p:sldId id="258" r:id="rId5"/>
    <p:sldId id="259" r:id="rId6"/>
    <p:sldId id="283" r:id="rId7"/>
    <p:sldId id="261" r:id="rId8"/>
    <p:sldId id="276" r:id="rId9"/>
    <p:sldId id="262" r:id="rId10"/>
    <p:sldId id="284" r:id="rId11"/>
    <p:sldId id="263" r:id="rId12"/>
    <p:sldId id="285" r:id="rId13"/>
    <p:sldId id="286" r:id="rId14"/>
    <p:sldId id="287" r:id="rId15"/>
    <p:sldId id="288" r:id="rId16"/>
  </p:sldIdLst>
  <p:sldSz cx="9144000" cy="6858000" type="screen4x3"/>
  <p:notesSz cx="6808788" cy="9940925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80153" autoAdjust="0"/>
  </p:normalViewPr>
  <p:slideViewPr>
    <p:cSldViewPr>
      <p:cViewPr varScale="1">
        <p:scale>
          <a:sx n="90" d="100"/>
          <a:sy n="9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12764704638453545"/>
          <c:y val="0.1611292233130297"/>
          <c:w val="0.84587541618727635"/>
          <c:h val="0.600479373624391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Allir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Mjög illa</c:v>
                </c:pt>
                <c:pt idx="1">
                  <c:v>Illa</c:v>
                </c:pt>
                <c:pt idx="2">
                  <c:v>Hvorki né</c:v>
                </c:pt>
                <c:pt idx="3">
                  <c:v>Vel eða mjög vel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24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9038688"/>
        <c:axId val="219038296"/>
      </c:barChart>
      <c:catAx>
        <c:axId val="219038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19038296"/>
        <c:crosses val="autoZero"/>
        <c:auto val="1"/>
        <c:lblAlgn val="ctr"/>
        <c:lblOffset val="100"/>
        <c:noMultiLvlLbl val="0"/>
      </c:catAx>
      <c:valAx>
        <c:axId val="219038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190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Stúlkur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Engan</c:v>
                </c:pt>
                <c:pt idx="1">
                  <c:v>1 góðan</c:v>
                </c:pt>
                <c:pt idx="2">
                  <c:v>2 eða 3 góða</c:v>
                </c:pt>
                <c:pt idx="3">
                  <c:v>Fleiri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16</c:v>
                </c:pt>
                <c:pt idx="3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Drengir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4000"/>
                    <a:satMod val="103000"/>
                    <a:lumMod val="102000"/>
                  </a:schemeClr>
                </a:gs>
                <a:gs pos="50000">
                  <a:schemeClr val="accent2">
                    <a:shade val="100000"/>
                    <a:satMod val="110000"/>
                    <a:lumMod val="100000"/>
                  </a:schemeClr>
                </a:gs>
                <a:gs pos="100000">
                  <a:schemeClr val="accent2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Engan</c:v>
                </c:pt>
                <c:pt idx="1">
                  <c:v>1 góðan</c:v>
                </c:pt>
                <c:pt idx="2">
                  <c:v>2 eða 3 góða</c:v>
                </c:pt>
                <c:pt idx="3">
                  <c:v>Fleiri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22127352"/>
        <c:axId val="322127744"/>
      </c:barChart>
      <c:catAx>
        <c:axId val="322127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22127744"/>
        <c:crosses val="autoZero"/>
        <c:auto val="1"/>
        <c:lblAlgn val="ctr"/>
        <c:lblOffset val="100"/>
        <c:noMultiLvlLbl val="0"/>
      </c:catAx>
      <c:valAx>
        <c:axId val="32212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22127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 smtClean="0"/>
              <a:t>Niðurstöður miðast við</a:t>
            </a:r>
            <a:r>
              <a:rPr lang="is-IS" baseline="0" dirty="0" smtClean="0"/>
              <a:t> prósentur</a:t>
            </a:r>
            <a:endParaRPr lang="is-I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Á skólalóðinni</c:v>
                </c:pt>
                <c:pt idx="1">
                  <c:v>á göngunum</c:v>
                </c:pt>
                <c:pt idx="2">
                  <c:v>Í kennslustofu</c:v>
                </c:pt>
                <c:pt idx="3">
                  <c:v>Í matsal</c:v>
                </c:pt>
                <c:pt idx="4">
                  <c:v>Í skólabílnum</c:v>
                </c:pt>
                <c:pt idx="5">
                  <c:v>búningsklefar sund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57.9</c:v>
                </c:pt>
                <c:pt idx="1">
                  <c:v>21.1</c:v>
                </c:pt>
                <c:pt idx="2">
                  <c:v>26.3</c:v>
                </c:pt>
                <c:pt idx="3">
                  <c:v>26.3</c:v>
                </c:pt>
                <c:pt idx="4">
                  <c:v>15.8</c:v>
                </c:pt>
                <c:pt idx="5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4000"/>
                    <a:satMod val="103000"/>
                    <a:lumMod val="102000"/>
                  </a:schemeClr>
                </a:gs>
                <a:gs pos="50000">
                  <a:schemeClr val="accent2">
                    <a:shade val="100000"/>
                    <a:satMod val="110000"/>
                    <a:lumMod val="100000"/>
                  </a:schemeClr>
                </a:gs>
                <a:gs pos="100000">
                  <a:schemeClr val="accent2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Á skólalóðinni</c:v>
                </c:pt>
                <c:pt idx="1">
                  <c:v>á göngunum</c:v>
                </c:pt>
                <c:pt idx="2">
                  <c:v>Í kennslustofu</c:v>
                </c:pt>
                <c:pt idx="3">
                  <c:v>Í matsal</c:v>
                </c:pt>
                <c:pt idx="4">
                  <c:v>Í skólabílnum</c:v>
                </c:pt>
                <c:pt idx="5">
                  <c:v>búningsklefar sund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43.8</c:v>
                </c:pt>
                <c:pt idx="1">
                  <c:v>18.8</c:v>
                </c:pt>
                <c:pt idx="2">
                  <c:v>31.3</c:v>
                </c:pt>
                <c:pt idx="3">
                  <c:v>25</c:v>
                </c:pt>
                <c:pt idx="4">
                  <c:v>18.8</c:v>
                </c:pt>
                <c:pt idx="5">
                  <c:v>6.3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4000"/>
                    <a:satMod val="103000"/>
                    <a:lumMod val="102000"/>
                  </a:schemeClr>
                </a:gs>
                <a:gs pos="50000">
                  <a:schemeClr val="accent3">
                    <a:shade val="100000"/>
                    <a:satMod val="110000"/>
                    <a:lumMod val="100000"/>
                  </a:schemeClr>
                </a:gs>
                <a:gs pos="100000">
                  <a:schemeClr val="accent3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Á skólalóðinni</c:v>
                </c:pt>
                <c:pt idx="1">
                  <c:v>á göngunum</c:v>
                </c:pt>
                <c:pt idx="2">
                  <c:v>Í kennslustofu</c:v>
                </c:pt>
                <c:pt idx="3">
                  <c:v>Í matsal</c:v>
                </c:pt>
                <c:pt idx="4">
                  <c:v>Í skólabílnum</c:v>
                </c:pt>
                <c:pt idx="5">
                  <c:v>búningsklefar sund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53.3</c:v>
                </c:pt>
                <c:pt idx="1">
                  <c:v>40</c:v>
                </c:pt>
                <c:pt idx="2">
                  <c:v>33.299999999999997</c:v>
                </c:pt>
                <c:pt idx="3">
                  <c:v>25</c:v>
                </c:pt>
                <c:pt idx="4">
                  <c:v>20</c:v>
                </c:pt>
                <c:pt idx="5">
                  <c:v>13.3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322128528"/>
        <c:axId val="322128920"/>
      </c:barChart>
      <c:catAx>
        <c:axId val="322128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22128920"/>
        <c:crosses val="autoZero"/>
        <c:auto val="1"/>
        <c:lblAlgn val="ctr"/>
        <c:lblOffset val="100"/>
        <c:noMultiLvlLbl val="0"/>
      </c:catAx>
      <c:valAx>
        <c:axId val="322128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2212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8169291338583E-2"/>
          <c:y val="3.3507874015748035E-2"/>
          <c:w val="0.56078116797900257"/>
          <c:h val="0.82712253937007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Svara neitandi í prósentum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Stúlkur</c:v>
                </c:pt>
                <c:pt idx="1">
                  <c:v>Drengir</c:v>
                </c:pt>
              </c:strCache>
            </c:strRef>
          </c:cat>
          <c:val>
            <c:numRef>
              <c:f>Sheet1!$B$2:$B$5</c:f>
              <c:numCache>
                <c:formatCode>@</c:formatCode>
                <c:ptCount val="4"/>
                <c:pt idx="0">
                  <c:v>97.4</c:v>
                </c:pt>
                <c:pt idx="1">
                  <c:v>84.2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13341496"/>
        <c:axId val="313341888"/>
      </c:barChart>
      <c:catAx>
        <c:axId val="313341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13341888"/>
        <c:crosses val="autoZero"/>
        <c:auto val="1"/>
        <c:lblAlgn val="ctr"/>
        <c:lblOffset val="100"/>
        <c:noMultiLvlLbl val="0"/>
      </c:catAx>
      <c:valAx>
        <c:axId val="31334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133414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0.20081</cdr:x>
      <cdr:y>0.2835</cdr:y>
    </cdr:from>
    <cdr:to>
      <cdr:x>0.35081</cdr:x>
      <cdr:y>0.5085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4136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1100" dirty="0"/>
        </a:p>
      </cdr:txBody>
    </cdr:sp>
  </cdr:relSizeAnchor>
  <cdr:relSizeAnchor xmlns:cdr="http://schemas.openxmlformats.org/drawingml/2006/chartDrawing">
    <cdr:from>
      <cdr:x>0.48431</cdr:x>
      <cdr:y>0.35437</cdr:y>
    </cdr:from>
    <cdr:to>
      <cdr:x>0.63431</cdr:x>
      <cdr:y>0.57937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52328" y="14401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1100" dirty="0"/>
        </a:p>
      </cdr:txBody>
    </cdr:sp>
  </cdr:relSizeAnchor>
  <cdr:relSizeAnchor xmlns:cdr="http://schemas.openxmlformats.org/drawingml/2006/chartDrawing">
    <cdr:from>
      <cdr:x>0.20081</cdr:x>
      <cdr:y>0.10631</cdr:y>
    </cdr:from>
    <cdr:to>
      <cdr:x>0.35081</cdr:x>
      <cdr:y>0.33131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24136" y="4320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1100" dirty="0"/>
        </a:p>
      </cdr:txBody>
    </cdr:sp>
  </cdr:relSizeAnchor>
  <cdr:relSizeAnchor xmlns:cdr="http://schemas.openxmlformats.org/drawingml/2006/chartDrawing">
    <cdr:from>
      <cdr:x>0.16537</cdr:x>
      <cdr:y>0</cdr:y>
    </cdr:from>
    <cdr:to>
      <cdr:x>0.38981</cdr:x>
      <cdr:y>0.21262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08112" y="0"/>
          <a:ext cx="1368152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1100" dirty="0"/>
        </a:p>
      </cdr:txBody>
    </cdr:sp>
  </cdr:relSizeAnchor>
  <cdr:relSizeAnchor xmlns:cdr="http://schemas.openxmlformats.org/drawingml/2006/chartDrawing">
    <cdr:from>
      <cdr:x>0.2835</cdr:x>
      <cdr:y>0.08859</cdr:y>
    </cdr:from>
    <cdr:to>
      <cdr:x>0.49256</cdr:x>
      <cdr:y>0.34903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28192" y="360040"/>
          <a:ext cx="1274440" cy="1058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217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578E7F50-233C-4760-BD88-37676E06E03D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1812"/>
            <a:ext cx="2951217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7F464B0-86ED-4CAF-924C-E3AC43C39E7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92042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0475" cy="49704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9" y="2"/>
            <a:ext cx="2950475" cy="49704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3646C55D-EDA9-48B0-B8BE-E436D77308CC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7046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9D68BD4-83D8-4916-A42D-CA9F0A89DA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213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927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47646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12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2511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02919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9396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88772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baseline="0" dirty="0" smtClean="0"/>
              <a:t> </a:t>
            </a: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1402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36650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89198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586">
              <a:defRPr/>
            </a:pP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62532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  <a:p>
            <a:pPr defTabSz="915586">
              <a:defRPr/>
            </a:pP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68BD4-83D8-4916-A42D-CA9F0A89DA4A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5769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7688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6339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4430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228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13421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98390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38784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7855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010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719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5507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2389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488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2856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663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1334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3574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091DA-0741-486F-80DA-36F26DC3F3F0}" type="datetimeFigureOut">
              <a:rPr lang="is-IS" smtClean="0"/>
              <a:t>12.5.2016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961F-5B7B-46CD-8E14-C261AC2D9D5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51402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olweus.i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032" y="4293096"/>
            <a:ext cx="3816424" cy="2088232"/>
          </a:xfrm>
        </p:spPr>
        <p:txBody>
          <a:bodyPr>
            <a:normAutofit/>
          </a:bodyPr>
          <a:lstStyle/>
          <a:p>
            <a:r>
              <a:rPr lang="is-IS" sz="1600" dirty="0" smtClean="0"/>
              <a:t>Helstu niðurstöður eineltiskönnunar skólaárið 2015 – 2016 í 5.- 10. bekk</a:t>
            </a:r>
            <a:endParaRPr lang="is-I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568952" cy="3888432"/>
          </a:xfrm>
        </p:spPr>
        <p:txBody>
          <a:bodyPr>
            <a:normAutofit/>
          </a:bodyPr>
          <a:lstStyle/>
          <a:p>
            <a:r>
              <a:rPr lang="is-IS" dirty="0" smtClean="0"/>
              <a:t>Kynning fyrir foreldra Barnaskólans á Eyrarbakka og Stokkseyri</a:t>
            </a:r>
          </a:p>
        </p:txBody>
      </p:sp>
    </p:spTree>
    <p:extLst>
      <p:ext uri="{BB962C8B-B14F-4D97-AF65-F5344CB8AC3E}">
        <p14:creationId xmlns:p14="http://schemas.microsoft.com/office/powerpoint/2010/main" val="24122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Hvar á eineltið sér stað?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Flestir nemendur nefna skólalóð og ganga skólans.</a:t>
            </a:r>
          </a:p>
          <a:p>
            <a:r>
              <a:rPr lang="is-IS" dirty="0" smtClean="0"/>
              <a:t>Einnig kennslustofur</a:t>
            </a:r>
            <a:r>
              <a:rPr lang="is-IS" dirty="0"/>
              <a:t>, </a:t>
            </a:r>
            <a:r>
              <a:rPr lang="is-IS" dirty="0" smtClean="0"/>
              <a:t>skólabílinn, matsal og búningsklefa í íþróttum og sundi.</a:t>
            </a:r>
          </a:p>
          <a:p>
            <a:r>
              <a:rPr lang="is-IS" dirty="0" smtClean="0"/>
              <a:t>Einelti hefur aukist á göngunum, í kennslustofu, í skólabíl og í búningsklefum.</a:t>
            </a:r>
          </a:p>
          <a:p>
            <a:r>
              <a:rPr lang="is-IS" dirty="0" smtClean="0"/>
              <a:t>Einelti hefur hinsvegar minnkað á skólalóð.</a:t>
            </a:r>
          </a:p>
          <a:p>
            <a:r>
              <a:rPr lang="is-IS" dirty="0" smtClean="0"/>
              <a:t>Hér á næstu glæru er súlurit sem sýnir breytingu á milli ára.</a:t>
            </a:r>
          </a:p>
          <a:p>
            <a:pPr marL="0" indent="0">
              <a:buNone/>
            </a:pPr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9524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Hvar á eineltið sér stað?</a:t>
            </a:r>
            <a:endParaRPr lang="is-I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16621859"/>
              </p:ext>
            </p:extLst>
          </p:nvPr>
        </p:nvGraphicFramePr>
        <p:xfrm>
          <a:off x="-108519" y="1834166"/>
          <a:ext cx="8928992" cy="4835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35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124744"/>
            <a:ext cx="7024744" cy="432048"/>
          </a:xfrm>
        </p:spPr>
        <p:txBody>
          <a:bodyPr>
            <a:noAutofit/>
          </a:bodyPr>
          <a:lstStyle/>
          <a:p>
            <a:r>
              <a:rPr lang="is-IS" sz="2400" dirty="0" smtClean="0"/>
              <a:t>Gætir þú hugsað þér að leggja nemanda í einelti sem þú kannt ekki við?</a:t>
            </a:r>
            <a:endParaRPr lang="is-IS" sz="24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66478117"/>
              </p:ext>
            </p:extLst>
          </p:nvPr>
        </p:nvGraphicFramePr>
        <p:xfrm>
          <a:off x="1547664" y="191683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89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LANGflestir vilja ekki taka þátt í einelti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Á glærunni hér á undan sést að langflestir nemendur vilja ekki taka þátt í einelti.</a:t>
            </a:r>
          </a:p>
          <a:p>
            <a:r>
              <a:rPr lang="is-IS" dirty="0"/>
              <a:t>3</a:t>
            </a:r>
            <a:r>
              <a:rPr lang="is-IS" dirty="0" smtClean="0"/>
              <a:t> nemendur viðurkenna að þeir geti hugsað sér að leggja einhvern í einelti.</a:t>
            </a:r>
          </a:p>
          <a:p>
            <a:r>
              <a:rPr lang="is-IS" dirty="0" smtClean="0"/>
              <a:t>Þetta er hópurinn sem við þurfum að ná til með reglubundinni fræðslu um einelti og réttum viðbrögðum.</a:t>
            </a:r>
          </a:p>
        </p:txBody>
      </p:sp>
    </p:spTree>
    <p:extLst>
      <p:ext uri="{BB962C8B-B14F-4D97-AF65-F5344CB8AC3E}">
        <p14:creationId xmlns:p14="http://schemas.microsoft.com/office/powerpoint/2010/main" val="42737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Starfið í skólanum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Í eineltisteymi skólans eru þrír starfsmenn, sem hittast reglulega. </a:t>
            </a:r>
          </a:p>
          <a:p>
            <a:r>
              <a:rPr lang="is-IS" dirty="0" smtClean="0"/>
              <a:t>Eineltisteymið leggur áherslu á að bregðast strax við þegar grunur vaknar um einelti.</a:t>
            </a:r>
          </a:p>
          <a:p>
            <a:r>
              <a:rPr lang="is-IS" dirty="0" smtClean="0"/>
              <a:t>Eineltisteymið á gott samstarf við umsjónarkennara sem og stjórnendur við úrvinnslu eineltismála.</a:t>
            </a:r>
          </a:p>
          <a:p>
            <a:r>
              <a:rPr lang="is-IS" dirty="0" smtClean="0"/>
              <a:t>Tekin eru viðtöl við nemendur en það hefur sýnt sig að það ber árangur í baráttunni gegn einelti. </a:t>
            </a:r>
          </a:p>
          <a:p>
            <a:r>
              <a:rPr lang="is-IS" dirty="0" smtClean="0"/>
              <a:t>Virkt eftirlitskerfi er í frímínútum í formi eftirlits starfsmanna auk vikulegra funda stuðningsfulltrúa með stjórnendum.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1448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Starfið í skólanum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Olweusarverkefnið á Íslandi sem Barnaskólinn á </a:t>
            </a:r>
            <a:r>
              <a:rPr lang="is-IS" dirty="0"/>
              <a:t>Eyrarbakka og </a:t>
            </a:r>
            <a:r>
              <a:rPr lang="is-IS" dirty="0" smtClean="0"/>
              <a:t>Stokkseyri er virkur þáttakandi í er </a:t>
            </a:r>
            <a:r>
              <a:rPr lang="is-IS" dirty="0"/>
              <a:t>með heimasíðuna: </a:t>
            </a:r>
            <a:r>
              <a:rPr lang="is-IS" dirty="0">
                <a:hlinkClick r:id="rId2"/>
              </a:rPr>
              <a:t>http://olweus.is</a:t>
            </a:r>
            <a:r>
              <a:rPr lang="is-IS" dirty="0" smtClean="0">
                <a:hlinkClick r:id="rId2"/>
              </a:rPr>
              <a:t>/</a:t>
            </a:r>
            <a:r>
              <a:rPr lang="is-IS" dirty="0" smtClean="0"/>
              <a:t>.</a:t>
            </a:r>
          </a:p>
          <a:p>
            <a:r>
              <a:rPr lang="is-IS" dirty="0" smtClean="0"/>
              <a:t>Upplýsingar um eineltisáætlun Barnaskólans er að finna á heimasíðu skólans undir „skólinn, gegn einelti“.</a:t>
            </a:r>
          </a:p>
          <a:p>
            <a:r>
              <a:rPr lang="is-IS" dirty="0" smtClean="0"/>
              <a:t>Barnaskólinn vinnur samkvæmt aðferðafræði Olweusar í forvörnum og viðbrögðum gegn einelti.</a:t>
            </a:r>
          </a:p>
          <a:p>
            <a:r>
              <a:rPr lang="is-IS" dirty="0" smtClean="0"/>
              <a:t>Vinna gegn einelti skipar mikilvægan sess í starfi skólans og lögð er áhersla á góða samvinnu við foreldra.</a:t>
            </a:r>
          </a:p>
          <a:p>
            <a:r>
              <a:rPr lang="is-IS" dirty="0"/>
              <a:t>Einelti er ekki liðið í BES!</a:t>
            </a:r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37100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Áminning til foreldra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Mikilvægt er að foreldrar ræði við börnin sín um líðan þeirra í skólanum og hvort að einhver nemandi sé hafður útundan í leik og starfi í skólanum.</a:t>
            </a:r>
          </a:p>
          <a:p>
            <a:r>
              <a:rPr lang="is-IS" dirty="0" smtClean="0"/>
              <a:t>Foreldrar hafi samband við umsjónarkennara ef þeim finnst ástæða til að óttast um einelti. Einnig er hægt að hafa samband beint við eineltisteymi skólans í síma 480-3200.</a:t>
            </a:r>
          </a:p>
          <a:p>
            <a:r>
              <a:rPr lang="is-IS" dirty="0" smtClean="0"/>
              <a:t>Foreldrar og kennarar vinni saman að lausn eineltismála, þannig næst bestur árangur !!</a:t>
            </a:r>
          </a:p>
          <a:p>
            <a:endParaRPr lang="is-IS" dirty="0" smtClean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57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Almennt um könnunina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Könnunin var lögð fyrir í nóvember 2015.</a:t>
            </a:r>
          </a:p>
          <a:p>
            <a:r>
              <a:rPr lang="is-IS" dirty="0" smtClean="0"/>
              <a:t>Fyrirlögn gekk vel og alls svöruðu 100% nemenda í 4.-10. bekk.</a:t>
            </a:r>
          </a:p>
          <a:p>
            <a:r>
              <a:rPr lang="is-IS" dirty="0" smtClean="0"/>
              <a:t>Niðurstöður eru miðaðar við 5. -  10. bekk.</a:t>
            </a:r>
          </a:p>
          <a:p>
            <a:r>
              <a:rPr lang="is-IS" dirty="0" smtClean="0"/>
              <a:t>78 nemendur tóku könnunina.</a:t>
            </a:r>
          </a:p>
        </p:txBody>
      </p:sp>
    </p:spTree>
    <p:extLst>
      <p:ext uri="{BB962C8B-B14F-4D97-AF65-F5344CB8AC3E}">
        <p14:creationId xmlns:p14="http://schemas.microsoft.com/office/powerpoint/2010/main" val="17291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Hvernig líkar þér að vera í skólanum?</a:t>
            </a:r>
            <a:endParaRPr lang="is-I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74720202"/>
              </p:ext>
            </p:extLst>
          </p:nvPr>
        </p:nvGraphicFramePr>
        <p:xfrm>
          <a:off x="533400" y="2336800"/>
          <a:ext cx="3357563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64,1% líkar mjög vel eða vel í skólanum.</a:t>
            </a:r>
          </a:p>
          <a:p>
            <a:r>
              <a:rPr lang="is-IS" dirty="0" smtClean="0"/>
              <a:t>30,8 % líkar hvorki vel né  illa. </a:t>
            </a:r>
          </a:p>
          <a:p>
            <a:r>
              <a:rPr lang="is-IS" dirty="0" smtClean="0"/>
              <a:t>4 nemendum líkar illa eða mjög illa í skólanum.</a:t>
            </a:r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51871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Hve marga góða vini áttu í skólanum?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/>
              <a:t>Allir</a:t>
            </a:r>
            <a:endParaRPr lang="is-I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1724196"/>
              </p:ext>
            </p:extLst>
          </p:nvPr>
        </p:nvGraphicFramePr>
        <p:xfrm>
          <a:off x="531813" y="3030538"/>
          <a:ext cx="3367087" cy="290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Góðir vinir í skólanum</a:t>
            </a:r>
            <a:endParaRPr lang="is-I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Flestir eiga marga vini í skólanum.</a:t>
            </a:r>
          </a:p>
          <a:p>
            <a:r>
              <a:rPr lang="is-IS" dirty="0"/>
              <a:t>6</a:t>
            </a:r>
            <a:r>
              <a:rPr lang="is-IS" dirty="0" smtClean="0"/>
              <a:t> börn eiga 1 góðan vin.</a:t>
            </a:r>
          </a:p>
          <a:p>
            <a:r>
              <a:rPr lang="is-IS" dirty="0" smtClean="0"/>
              <a:t>1 stúlka segist ekki eiga neinn góðan vin í skólanum.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8676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/>
              <a:t>Hve oft hefur þú orðið fyrir einelti undanfarna mánuði?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80,8 % nemenda teljast ekki hafa orðið fyrir einelti í skólanum.</a:t>
            </a:r>
          </a:p>
          <a:p>
            <a:r>
              <a:rPr lang="is-IS" dirty="0" smtClean="0"/>
              <a:t>14,1 % nemenda hafa mjög sjaldan orðið fyrir einelti.</a:t>
            </a:r>
          </a:p>
          <a:p>
            <a:r>
              <a:rPr lang="is-IS" dirty="0" smtClean="0"/>
              <a:t>1 stúlka verður fyrir einelti 2-3 í mánuði.</a:t>
            </a:r>
          </a:p>
          <a:p>
            <a:r>
              <a:rPr lang="is-IS" dirty="0"/>
              <a:t>1</a:t>
            </a:r>
            <a:r>
              <a:rPr lang="is-IS" dirty="0" smtClean="0"/>
              <a:t> drengur verður </a:t>
            </a:r>
            <a:r>
              <a:rPr lang="is-IS" dirty="0"/>
              <a:t>fyrir einelti oft í viku og 1</a:t>
            </a:r>
            <a:r>
              <a:rPr lang="is-IS" dirty="0" smtClean="0"/>
              <a:t> drengur og 1 stúlka </a:t>
            </a:r>
            <a:r>
              <a:rPr lang="is-IS" dirty="0"/>
              <a:t>einu sinni í viku. </a:t>
            </a:r>
            <a:endParaRPr lang="is-IS" dirty="0" smtClean="0"/>
          </a:p>
          <a:p>
            <a:r>
              <a:rPr lang="is-IS" dirty="0" smtClean="0"/>
              <a:t>5,1 % nemenda skólans hafa orðið fyrir einelti einu sinni í viku eða oftar.</a:t>
            </a:r>
          </a:p>
          <a:p>
            <a:endParaRPr lang="is-IS" dirty="0" smtClean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465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Birtingarform eineltis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Nemendum sem verða fyrir einelti fækkar á milli ára</a:t>
            </a:r>
            <a:r>
              <a:rPr lang="is-IS" dirty="0"/>
              <a:t>.</a:t>
            </a:r>
            <a:endParaRPr lang="is-IS" dirty="0" smtClean="0"/>
          </a:p>
          <a:p>
            <a:r>
              <a:rPr lang="is-IS" dirty="0" smtClean="0"/>
              <a:t>Stúlkur nefna einna helst útilokun eins og í fyrra.</a:t>
            </a:r>
          </a:p>
          <a:p>
            <a:r>
              <a:rPr lang="is-IS" dirty="0" smtClean="0"/>
              <a:t>Drengir eru duglegri við að segja frá einelti heldur en þeir voru í fyrra og segja þá helst einhverjum í skólanum frá.</a:t>
            </a:r>
          </a:p>
          <a:p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13529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/>
              <a:t>Birtingarform eineltis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/>
              <a:t>1</a:t>
            </a:r>
            <a:r>
              <a:rPr lang="is-IS" dirty="0" smtClean="0"/>
              <a:t> drengur greinir frá því að hann verði fyrir líkamlegu ofbeldi í hverri viku.</a:t>
            </a:r>
          </a:p>
          <a:p>
            <a:r>
              <a:rPr lang="is-IS" dirty="0" smtClean="0"/>
              <a:t>4 nemendur verða fyrir meiðandi orðum eða athugasemdum um húðlit eða erlendan uppruna oft í viku.</a:t>
            </a:r>
          </a:p>
          <a:p>
            <a:r>
              <a:rPr lang="is-IS" dirty="0" smtClean="0"/>
              <a:t>6 stúlkur og einn drengur hafa orðið fyrir illu umtali 2-3 í mánuði eða oftar.</a:t>
            </a:r>
          </a:p>
          <a:p>
            <a:r>
              <a:rPr lang="is-IS" dirty="0" smtClean="0"/>
              <a:t>3 drengir eru einir í frímínútum 2-3 í mánuði eða oftar.</a:t>
            </a:r>
          </a:p>
          <a:p>
            <a:r>
              <a:rPr lang="is-IS" dirty="0" smtClean="0"/>
              <a:t>6 stúlkur hafa orðið fyrir  rafrænu einelti en bara mjög sjaldan.</a:t>
            </a:r>
          </a:p>
          <a:p>
            <a:endParaRPr lang="is-IS" dirty="0" smtClean="0"/>
          </a:p>
          <a:p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314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Hverjir leggja í einelti?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Það er ekkert kvartað undan eldri nemendum.</a:t>
            </a:r>
          </a:p>
          <a:p>
            <a:r>
              <a:rPr lang="is-IS" dirty="0" smtClean="0"/>
              <a:t>Flestir nefna hins vegar bekkjarfélaga.</a:t>
            </a:r>
          </a:p>
          <a:p>
            <a:r>
              <a:rPr lang="is-IS" dirty="0" smtClean="0"/>
              <a:t>Strákar kvarta undan strákum, 1 drengur nefnir bæði kyn.</a:t>
            </a:r>
          </a:p>
          <a:p>
            <a:r>
              <a:rPr lang="is-IS" dirty="0" smtClean="0"/>
              <a:t>Stelpur nefna bæði kyn.</a:t>
            </a:r>
          </a:p>
        </p:txBody>
      </p:sp>
    </p:spTree>
    <p:extLst>
      <p:ext uri="{BB962C8B-B14F-4D97-AF65-F5344CB8AC3E}">
        <p14:creationId xmlns:p14="http://schemas.microsoft.com/office/powerpoint/2010/main" val="912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2278</TotalTime>
  <Words>752</Words>
  <Application>Microsoft Office PowerPoint</Application>
  <PresentationFormat>On-screen Show (4:3)</PresentationFormat>
  <Paragraphs>80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Berlin</vt:lpstr>
      <vt:lpstr>Helstu niðurstöður eineltiskönnunar skólaárið 2015 – 2016 í 5.- 10. bekk</vt:lpstr>
      <vt:lpstr>Áminning til foreldra</vt:lpstr>
      <vt:lpstr>Almennt um könnunina</vt:lpstr>
      <vt:lpstr>Hvernig líkar þér að vera í skólanum?</vt:lpstr>
      <vt:lpstr>Hve marga góða vini áttu í skólanum?</vt:lpstr>
      <vt:lpstr>Hve oft hefur þú orðið fyrir einelti undanfarna mánuði?</vt:lpstr>
      <vt:lpstr>Birtingarform eineltis</vt:lpstr>
      <vt:lpstr>Birtingarform eineltis</vt:lpstr>
      <vt:lpstr>Hverjir leggja í einelti?</vt:lpstr>
      <vt:lpstr>Hvar á eineltið sér stað?</vt:lpstr>
      <vt:lpstr>Hvar á eineltið sér stað?</vt:lpstr>
      <vt:lpstr>Gætir þú hugsað þér að leggja nemanda í einelti sem þú kannt ekki við?</vt:lpstr>
      <vt:lpstr>LANGflestir vilja ekki taka þátt í einelti</vt:lpstr>
      <vt:lpstr>Starfið í skólanum</vt:lpstr>
      <vt:lpstr>Starfið í skólanum</vt:lpstr>
    </vt:vector>
  </TitlesOfParts>
  <Company>Sveitarfélagið Árborg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Olweusarkönnun 2012-2013</dc:title>
  <dc:creator>Birgir Aðalbjarnarson</dc:creator>
  <cp:lastModifiedBy>Páll Sveinsson</cp:lastModifiedBy>
  <cp:revision>128</cp:revision>
  <cp:lastPrinted>2015-03-24T14:26:56Z</cp:lastPrinted>
  <dcterms:created xsi:type="dcterms:W3CDTF">2013-01-22T13:24:00Z</dcterms:created>
  <dcterms:modified xsi:type="dcterms:W3CDTF">2016-05-12T12:52:21Z</dcterms:modified>
</cp:coreProperties>
</file>